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63" r:id="rId3"/>
    <p:sldId id="2452" r:id="rId4"/>
    <p:sldId id="2457" r:id="rId5"/>
    <p:sldId id="2453" r:id="rId6"/>
    <p:sldId id="2454" r:id="rId7"/>
    <p:sldId id="2458" r:id="rId8"/>
    <p:sldId id="2459" r:id="rId9"/>
    <p:sldId id="2460" r:id="rId10"/>
    <p:sldId id="2461" r:id="rId11"/>
    <p:sldId id="2462" r:id="rId12"/>
    <p:sldId id="2463" r:id="rId13"/>
    <p:sldId id="2464" r:id="rId14"/>
    <p:sldId id="2465" r:id="rId15"/>
    <p:sldId id="2466" r:id="rId16"/>
    <p:sldId id="2455" r:id="rId17"/>
    <p:sldId id="2456" r:id="rId18"/>
    <p:sldId id="2467" r:id="rId19"/>
    <p:sldId id="2468" r:id="rId20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2" autoAdjust="0"/>
    <p:restoredTop sz="79864" autoAdjust="0"/>
  </p:normalViewPr>
  <p:slideViewPr>
    <p:cSldViewPr snapToGrid="0">
      <p:cViewPr varScale="1">
        <p:scale>
          <a:sx n="96" d="100"/>
          <a:sy n="96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9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10/9/24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10/9/24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10/9/24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math.upenn.edu/~mmerling/math107%20docs/practice%20on%20Bayes%20solutions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Statistics: moments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22DE-1376-F3E6-8894-F032410B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6F5A0-1A6F-4FED-FD51-B2A8C2F8BA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081674"/>
              </a:xfrm>
            </p:spPr>
            <p:txBody>
              <a:bodyPr/>
              <a:lstStyle/>
              <a:p>
                <a:r>
                  <a:rPr lang="en-US" dirty="0"/>
                  <a:t>Variance is the “expected </a:t>
                </a:r>
                <a:r>
                  <a:rPr lang="en-US" i="1" dirty="0"/>
                  <a:t>square</a:t>
                </a:r>
                <a:r>
                  <a:rPr lang="en-US" dirty="0"/>
                  <a:t> deviation”</a:t>
                </a:r>
              </a:p>
              <a:p>
                <a:r>
                  <a:rPr lang="en-US" dirty="0"/>
                  <a:t>Units are squares of the original units</a:t>
                </a:r>
              </a:p>
              <a:p>
                <a:r>
                  <a:rPr lang="en-US" dirty="0"/>
                  <a:t>	If height is measured in cm, variance is in cm^2</a:t>
                </a:r>
              </a:p>
              <a:p>
                <a:endParaRPr lang="en-US" dirty="0"/>
              </a:p>
              <a:p>
                <a:r>
                  <a:rPr lang="en-US" dirty="0"/>
                  <a:t>Standard deviation: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Units: original measurement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6F5A0-1A6F-4FED-FD51-B2A8C2F8BA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081674"/>
              </a:xfrm>
              <a:blipFill>
                <a:blip r:embed="rId2"/>
                <a:stretch>
                  <a:fillRect l="-1206" t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28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3D9D-8740-45E7-1F93-4E473AEB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605BF-8415-3C91-FACF-ED1B623EE7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Put random variables on a “common scale”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605BF-8415-3C91-FACF-ED1B623EE7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704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52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54C7-5016-7911-D74A-F5061097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of a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06496-16EE-CFDA-4AAF-CFD639E83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585257"/>
              </a:xfrm>
            </p:spPr>
            <p:txBody>
              <a:bodyPr/>
              <a:lstStyle/>
              <a:p>
                <a:r>
                  <a:rPr lang="en-US" dirty="0"/>
                  <a:t>A “moment” is the expected value of some function of a random variable</a:t>
                </a:r>
              </a:p>
              <a:p>
                <a:endParaRPr lang="en-US" dirty="0"/>
              </a:p>
              <a:p>
                <a:r>
                  <a:rPr lang="en-US" dirty="0"/>
                  <a:t>Most common: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…</a:t>
                </a:r>
              </a:p>
              <a:p>
                <a:r>
                  <a:rPr lang="en-US" dirty="0"/>
                  <a:t>Centered moments: subtract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Second centered moment: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06496-16EE-CFDA-4AAF-CFD639E83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585257"/>
              </a:xfrm>
              <a:blipFill>
                <a:blip r:embed="rId2"/>
                <a:stretch>
                  <a:fillRect l="-120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06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6243-702C-0C0A-F725-161B95CC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random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085C0F-8781-C950-FBFF-B075E86E4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344" y="1707319"/>
            <a:ext cx="6942437" cy="94923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DB4BC9-3D88-4045-257F-9454AE332EF9}"/>
              </a:ext>
            </a:extLst>
          </p:cNvPr>
          <p:cNvSpPr txBox="1">
            <a:spLocks/>
          </p:cNvSpPr>
          <p:nvPr/>
        </p:nvSpPr>
        <p:spPr>
          <a:xfrm>
            <a:off x="552099" y="1113178"/>
            <a:ext cx="10515600" cy="45852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0375" indent="-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21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Covariance: does X tend to be big when Y is also big?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Correlation: covariance on the standardized variables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64C18-7A8B-752C-C1B5-9E0CF013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4" y="3892588"/>
            <a:ext cx="5732774" cy="10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1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EE07B-0D6D-8983-0BD4-916E31DF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means and variances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59AD-2732-C775-6FE7-D8D256210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expectations and variances with respect to the conditional distribution</a:t>
                </a:r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59AD-2732-C775-6FE7-D8D256210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4938" b="-4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76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D470-AE26-B7E6-F304-52200BAB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moments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58E3A4-4337-8249-23AE-18E1D4D93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865042"/>
              </p:ext>
            </p:extLst>
          </p:nvPr>
        </p:nvGraphicFramePr>
        <p:xfrm>
          <a:off x="552450" y="1112838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302216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4635238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67148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P(x,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90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8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81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06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6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638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5BCD52-1861-9461-6EA2-A54CA5D0BB6B}"/>
              </a:ext>
            </a:extLst>
          </p:cNvPr>
          <p:cNvSpPr txBox="1"/>
          <p:nvPr/>
        </p:nvSpPr>
        <p:spPr>
          <a:xfrm>
            <a:off x="954157" y="4121426"/>
            <a:ext cx="8600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E[X]? E[Y]?</a:t>
            </a:r>
          </a:p>
          <a:p>
            <a:r>
              <a:rPr lang="en-US" dirty="0"/>
              <a:t>V[X]? V[Y]?</a:t>
            </a:r>
          </a:p>
          <a:p>
            <a:r>
              <a:rPr lang="en-US" dirty="0" err="1"/>
              <a:t>Cov</a:t>
            </a:r>
            <a:r>
              <a:rPr lang="en-US" dirty="0"/>
              <a:t>[X, Y]?</a:t>
            </a:r>
          </a:p>
          <a:p>
            <a:r>
              <a:rPr lang="en-US" dirty="0"/>
              <a:t>E[X|Y = 0]?</a:t>
            </a:r>
          </a:p>
        </p:txBody>
      </p:sp>
    </p:spTree>
    <p:extLst>
      <p:ext uri="{BB962C8B-B14F-4D97-AF65-F5344CB8AC3E}">
        <p14:creationId xmlns:p14="http://schemas.microsoft.com/office/powerpoint/2010/main" val="1358335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D470-AE26-B7E6-F304-52200BAB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moments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58E3A4-4337-8249-23AE-18E1D4D93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634957"/>
              </p:ext>
            </p:extLst>
          </p:nvPr>
        </p:nvGraphicFramePr>
        <p:xfrm>
          <a:off x="552450" y="1112838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9302216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4635238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367148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P(x, 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4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90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98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781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06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69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638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00AF63D-2B48-6EFA-5739-8414D267C8F5}"/>
              </a:ext>
            </a:extLst>
          </p:cNvPr>
          <p:cNvSpPr txBox="1"/>
          <p:nvPr/>
        </p:nvSpPr>
        <p:spPr>
          <a:xfrm>
            <a:off x="649357" y="3975652"/>
            <a:ext cx="3869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P(X = 1) = 0.2 + 0.2 + 0.1 = 0.5</a:t>
            </a:r>
          </a:p>
          <a:p>
            <a:r>
              <a:rPr lang="en-US" dirty="0"/>
              <a:t>P(X = 10) = 0.1 + 0.2 + 0.2 = 0.5</a:t>
            </a:r>
          </a:p>
          <a:p>
            <a:r>
              <a:rPr lang="en-US" dirty="0"/>
              <a:t>E[X] = 0.5*1 + 0.5*10 = 5.5</a:t>
            </a:r>
          </a:p>
          <a:p>
            <a:endParaRPr lang="en-US" dirty="0"/>
          </a:p>
          <a:p>
            <a:r>
              <a:rPr lang="en-US" dirty="0"/>
              <a:t>P(Y = 0) = 0.3 + 0.1 = 0.3</a:t>
            </a:r>
          </a:p>
          <a:p>
            <a:r>
              <a:rPr lang="en-US" dirty="0"/>
              <a:t>P(Y = 1) = 0.2 + 0.2 = 0.4</a:t>
            </a:r>
          </a:p>
          <a:p>
            <a:r>
              <a:rPr lang="en-US" dirty="0"/>
              <a:t>P(Y = 2) = 0.1 + 0.2 = 0.3</a:t>
            </a:r>
          </a:p>
          <a:p>
            <a:r>
              <a:rPr lang="en-US" dirty="0"/>
              <a:t>E[Y] = 0*0.3 + 1*0.4 + 2*0.3 =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B6B91-5120-6D45-A578-55CCE3841AB5}"/>
              </a:ext>
            </a:extLst>
          </p:cNvPr>
          <p:cNvSpPr txBox="1"/>
          <p:nvPr/>
        </p:nvSpPr>
        <p:spPr>
          <a:xfrm>
            <a:off x="4022034" y="3826613"/>
            <a:ext cx="5333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V[X] = E[X^2] - E[X]^2</a:t>
            </a:r>
          </a:p>
          <a:p>
            <a:r>
              <a:rPr lang="en-US" dirty="0"/>
              <a:t>E[X^2] = 0.5*1^2 + 0.5*10^2 </a:t>
            </a:r>
          </a:p>
          <a:p>
            <a:r>
              <a:rPr lang="en-US" dirty="0"/>
              <a:t>= 0.5 + 50 = 50.5</a:t>
            </a:r>
          </a:p>
          <a:p>
            <a:r>
              <a:rPr lang="en-US" dirty="0"/>
              <a:t>V[X] = 50.5 – 5.5^2 = 20.25</a:t>
            </a:r>
          </a:p>
          <a:p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[X, Y] = E[XY] – E[X]E[Y]</a:t>
            </a:r>
          </a:p>
          <a:p>
            <a:r>
              <a:rPr lang="en-US" dirty="0"/>
              <a:t>E[XY] = 0.2*(0*1) + 0.2*(1*1) + 0.1*(1*2) + 0.1*(10*0) + 0.2*(10*1) + 0.2*(10*2) = 6.4</a:t>
            </a:r>
          </a:p>
          <a:p>
            <a:r>
              <a:rPr lang="en-US" dirty="0" err="1"/>
              <a:t>Cov</a:t>
            </a:r>
            <a:r>
              <a:rPr lang="en-US" dirty="0"/>
              <a:t>[X, Y] = 6.4 – 5.5*1 = 0.9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CA0C0-7B6C-83CD-B104-9A35CA186643}"/>
              </a:ext>
            </a:extLst>
          </p:cNvPr>
          <p:cNvSpPr txBox="1"/>
          <p:nvPr/>
        </p:nvSpPr>
        <p:spPr>
          <a:xfrm>
            <a:off x="7282068" y="3975652"/>
            <a:ext cx="533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E[X|Y = 0] = 1*0.2/(0.2 + 0.1) + 10*0.1/(0.1 + 0.2)</a:t>
            </a:r>
          </a:p>
          <a:p>
            <a:r>
              <a:rPr lang="en-US" dirty="0"/>
              <a:t>= 0.666 + 3.333 = 4</a:t>
            </a:r>
          </a:p>
        </p:txBody>
      </p:sp>
    </p:spTree>
    <p:extLst>
      <p:ext uri="{BB962C8B-B14F-4D97-AF65-F5344CB8AC3E}">
        <p14:creationId xmlns:p14="http://schemas.microsoft.com/office/powerpoint/2010/main" val="121962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D5DB-4BDF-9CC4-29F0-C16DA2593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Vector-valued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4AFAF-9BB8-F38A-4E59-AB187ACE7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definition of expectation: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Generalization of variance: covariance matrix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F7AA4-BF22-C677-5C88-618F6694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9" y="1682097"/>
            <a:ext cx="4229100" cy="90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DA92B0-BC7C-28B0-3A20-F9589CE1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9" y="3826289"/>
            <a:ext cx="5156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775C-312A-4E72-7A43-7D2EC8CC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9FC3F-10BE-9510-9C79-9F6F8749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F1A80-E1BC-EDEF-63F9-7F066EEB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7" y="1028920"/>
            <a:ext cx="5696383" cy="5352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C755-7A08-BE64-C442-DF1FBA63E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19" y="925624"/>
            <a:ext cx="5916240" cy="55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EF8A-B788-7481-BF63-873AC0E7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009326"/>
          </a:xfrm>
        </p:spPr>
        <p:txBody>
          <a:bodyPr/>
          <a:lstStyle/>
          <a:p>
            <a:r>
              <a:rPr lang="en-US" dirty="0"/>
              <a:t>Topics for final quiz:</a:t>
            </a:r>
          </a:p>
          <a:p>
            <a:r>
              <a:rPr lang="en-US" dirty="0"/>
              <a:t>Optimization (first and second order conditions, convexity)</a:t>
            </a:r>
          </a:p>
          <a:p>
            <a:r>
              <a:rPr lang="en-US" dirty="0"/>
              <a:t>Probability: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Events and sample spaces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Converting between joint, marginal, and conditional distributions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Chain rules and factorization of distributions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Maximum likelihood estimation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Bayes theorem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Calculating expectations, variances, and co-variances</a:t>
            </a:r>
          </a:p>
          <a:p>
            <a:r>
              <a:rPr lang="en-US" dirty="0"/>
              <a:t>Additional reference: Math for machine learning book in syllabus, chapter 6 (from start until 6.6.1, though it covers a bit more) </a:t>
            </a:r>
          </a:p>
        </p:txBody>
      </p:sp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B8F4-39A0-8B27-7388-3C34C94A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practice problems for this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5289-0803-71FB-3E72-3D02C43D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3366057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Expectations, </a:t>
            </a:r>
            <a:r>
              <a:rPr lang="en-US" altLang="zh-CN" b="1" u="sng" dirty="0">
                <a:solidFill>
                  <a:schemeClr val="tx1"/>
                </a:solidFill>
              </a:rPr>
              <a:t>variance, factorizations/chain rule</a:t>
            </a:r>
            <a:endParaRPr lang="en-US" b="1" u="sng" dirty="0">
              <a:solidFill>
                <a:schemeClr val="tx1"/>
              </a:solidFill>
            </a:endParaRPr>
          </a:p>
          <a:p>
            <a:r>
              <a:rPr lang="en-US" dirty="0">
                <a:hlinkClick r:id="rId2"/>
              </a:rPr>
              <a:t>https://www.cs.cmu.edu/~10606-f21/recitations/10606_Fa21_Recitation_6_worksheet_solutions.pdf</a:t>
            </a:r>
          </a:p>
          <a:p>
            <a:endParaRPr lang="en-US" dirty="0">
              <a:hlinkClick r:id="rId2"/>
            </a:endParaRPr>
          </a:p>
          <a:p>
            <a:r>
              <a:rPr lang="en-US" b="1" u="sng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Bayes theorem:</a:t>
            </a:r>
          </a:p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https://www2.math.upenn.edu/~mmerling/math107%20docs/practice%20on%20Bayes%20solutions.pdf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5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21FE-443F-4575-E315-66350507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Continuation: Bayes theorem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82A48-6C76-A438-873A-31B0ADFB62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373222"/>
              </a:xfrm>
            </p:spPr>
            <p:txBody>
              <a:bodyPr/>
              <a:lstStyle/>
              <a:p>
                <a:r>
                  <a:rPr lang="en-US" dirty="0"/>
                  <a:t>Bayes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Classic example: reasoning about a noisy medical test</a:t>
                </a:r>
              </a:p>
              <a:p>
                <a:endParaRPr lang="en-US" dirty="0"/>
              </a:p>
              <a:p>
                <a:r>
                  <a:rPr lang="en-US" dirty="0"/>
                  <a:t>“5% of patients have a disease. A test is positive for 100% of patients that have the disease and 1% of patients who do not have the disease. If a patient gets a positive result, what is the probability they have the disease?”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82A48-6C76-A438-873A-31B0ADFB62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373222"/>
              </a:xfrm>
              <a:blipFill>
                <a:blip r:embed="rId2"/>
                <a:stretch>
                  <a:fillRect l="-1206" t="-2312" r="-241" b="-6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7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EA4-5EF0-9D72-35F2-84D932B0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812A1-628D-1EB1-F1F7-17D8B0189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486405"/>
          </a:xfrm>
        </p:spPr>
        <p:txBody>
          <a:bodyPr/>
          <a:lstStyle/>
          <a:p>
            <a:r>
              <a:rPr lang="en-US" dirty="0"/>
              <a:t>p(disease | positive) = p(</a:t>
            </a:r>
            <a:r>
              <a:rPr lang="en-US" dirty="0" err="1"/>
              <a:t>positive|disease</a:t>
            </a:r>
            <a:r>
              <a:rPr lang="en-US" dirty="0"/>
              <a:t>)p(disease)/p(positive)</a:t>
            </a:r>
          </a:p>
          <a:p>
            <a:endParaRPr lang="en-US" dirty="0"/>
          </a:p>
          <a:p>
            <a:r>
              <a:rPr lang="en-US" dirty="0"/>
              <a:t>p(</a:t>
            </a:r>
            <a:r>
              <a:rPr lang="en-US" dirty="0" err="1"/>
              <a:t>positive|disease</a:t>
            </a:r>
            <a:r>
              <a:rPr lang="en-US" dirty="0"/>
              <a:t>) = 1</a:t>
            </a:r>
          </a:p>
          <a:p>
            <a:r>
              <a:rPr lang="en-US" dirty="0"/>
              <a:t>p(disease) = 0.05</a:t>
            </a:r>
          </a:p>
          <a:p>
            <a:r>
              <a:rPr lang="en-US" dirty="0"/>
              <a:t>p(positive) = p(positive, disease) + p(positive, not disease)</a:t>
            </a:r>
          </a:p>
          <a:p>
            <a:r>
              <a:rPr lang="en-US" dirty="0"/>
              <a:t>= p(disease)p(</a:t>
            </a:r>
            <a:r>
              <a:rPr lang="en-US" dirty="0" err="1"/>
              <a:t>positive|disease</a:t>
            </a:r>
            <a:r>
              <a:rPr lang="en-US" dirty="0"/>
              <a:t>) + p(not disease)p(</a:t>
            </a:r>
            <a:r>
              <a:rPr lang="en-US" dirty="0" err="1"/>
              <a:t>positive|not</a:t>
            </a:r>
            <a:r>
              <a:rPr lang="en-US" dirty="0"/>
              <a:t> disease)</a:t>
            </a:r>
          </a:p>
          <a:p>
            <a:r>
              <a:rPr lang="en-US" dirty="0"/>
              <a:t>=0.05*1 + 0.95*0.01</a:t>
            </a:r>
          </a:p>
          <a:p>
            <a:r>
              <a:rPr lang="en-US" dirty="0"/>
              <a:t>= 0.05+ 0.0095 = 0.0595</a:t>
            </a:r>
          </a:p>
          <a:p>
            <a:endParaRPr lang="en-US" dirty="0"/>
          </a:p>
          <a:p>
            <a:r>
              <a:rPr lang="en-US" dirty="0"/>
              <a:t> p(disease | positive) = 0.84</a:t>
            </a:r>
          </a:p>
        </p:txBody>
      </p:sp>
    </p:spTree>
    <p:extLst>
      <p:ext uri="{BB962C8B-B14F-4D97-AF65-F5344CB8AC3E}">
        <p14:creationId xmlns:p14="http://schemas.microsoft.com/office/powerpoint/2010/main" val="54814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83B6-63F8-A5C2-3FBC-1B9B8EEF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of 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4070-5A2A-E57F-68B9-1BD583802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3140770"/>
          </a:xfrm>
        </p:spPr>
        <p:txBody>
          <a:bodyPr/>
          <a:lstStyle/>
          <a:p>
            <a:r>
              <a:rPr lang="en-US" dirty="0"/>
              <a:t>Summary statistics that give us information about a distribution</a:t>
            </a:r>
          </a:p>
          <a:p>
            <a:endParaRPr lang="en-US" dirty="0"/>
          </a:p>
          <a:p>
            <a:r>
              <a:rPr lang="en-US" dirty="0"/>
              <a:t>Mean, variance,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Gives us a way of quickly expressing some property of a distribution with a single number instead of the entire pdf/</a:t>
            </a:r>
            <a:r>
              <a:rPr lang="en-US" dirty="0" err="1"/>
              <a:t>pmf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2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A983-7434-72A2-BACC-C905AD081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7736-011D-D109-4C75-4F793C254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referred to as mean or average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expectation of the value of a fair six-sided dice?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6EA7B-9BDC-8AA9-4E22-3C335007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517"/>
            <a:ext cx="5372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9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6D45-58B1-720B-3ED6-A6497BE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of 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E2DE7-A276-E9C6-C1DF-A64A7F05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3270951"/>
            <a:ext cx="10515600" cy="2039539"/>
          </a:xfrm>
        </p:spPr>
        <p:txBody>
          <a:bodyPr/>
          <a:lstStyle/>
          <a:p>
            <a:r>
              <a:rPr lang="en-US" dirty="0"/>
              <a:t>Let Y be a R.V. given by 3*(value of a fair six-sided die)</a:t>
            </a:r>
          </a:p>
          <a:p>
            <a:r>
              <a:rPr lang="en-US" dirty="0"/>
              <a:t>What is E[Y]?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AA914-16CF-4EF8-05C1-B6689AAB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08" y="1483248"/>
            <a:ext cx="7233962" cy="129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5F0A-2EE3-60DB-6E8C-D7676183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AFF7F-2BD6-140C-A4E0-12DEE67AA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605674"/>
              </a:xfrm>
            </p:spPr>
            <p:txBody>
              <a:bodyPr/>
              <a:lstStyle/>
              <a:p>
                <a:r>
                  <a:rPr lang="en-US" dirty="0"/>
                  <a:t>What is the “spread” of a distribution?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Equivalent formulation: distribute the square and apply linearity of expectation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Variance of a fair coin? </a:t>
                </a:r>
              </a:p>
              <a:p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AAFF7F-2BD6-140C-A4E0-12DEE67AA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605674"/>
              </a:xfrm>
              <a:blipFill>
                <a:blip r:embed="rId2"/>
                <a:stretch>
                  <a:fillRect l="-1206" t="-1810" b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2FE481C-8F1E-C225-AB4E-7B293FBE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87" y="1512729"/>
            <a:ext cx="6905711" cy="12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14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11670</TotalTime>
  <Words>985</Words>
  <Application>Microsoft Macintosh PowerPoint</Application>
  <PresentationFormat>Widescreen</PresentationFormat>
  <Paragraphs>167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Cambria Math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PowerPoint Presentation</vt:lpstr>
      <vt:lpstr>Announcements</vt:lpstr>
      <vt:lpstr>More practice problems for this last week</vt:lpstr>
      <vt:lpstr>Continuation: Bayes theorem example</vt:lpstr>
      <vt:lpstr>PowerPoint Presentation</vt:lpstr>
      <vt:lpstr>Moments of a distribution</vt:lpstr>
      <vt:lpstr>Expectation</vt:lpstr>
      <vt:lpstr>Linearity of expectation</vt:lpstr>
      <vt:lpstr>Variance</vt:lpstr>
      <vt:lpstr>Standard deviation</vt:lpstr>
      <vt:lpstr>Standardization</vt:lpstr>
      <vt:lpstr>Moments of a distribution</vt:lpstr>
      <vt:lpstr>Relationships between random variables</vt:lpstr>
      <vt:lpstr>Conditional means and variances</vt:lpstr>
      <vt:lpstr>Calculating moments</vt:lpstr>
      <vt:lpstr>Calculating moments</vt:lpstr>
      <vt:lpstr>Vector-valued random variables</vt:lpstr>
      <vt:lpstr>Visualizing covariance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208</cp:revision>
  <dcterms:created xsi:type="dcterms:W3CDTF">2020-05-18T13:01:09Z</dcterms:created>
  <dcterms:modified xsi:type="dcterms:W3CDTF">2024-10-09T17:49:36Z</dcterms:modified>
</cp:coreProperties>
</file>